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65" r:id="rId2"/>
    <p:sldId id="257" r:id="rId3"/>
    <p:sldId id="258" r:id="rId4"/>
    <p:sldId id="259" r:id="rId5"/>
    <p:sldId id="260" r:id="rId6"/>
    <p:sldId id="261" r:id="rId7"/>
    <p:sldId id="263" r:id="rId8"/>
    <p:sldId id="266" r:id="rId9"/>
    <p:sldId id="267" r:id="rId10"/>
    <p:sldId id="268" r:id="rId11"/>
    <p:sldId id="269" r:id="rId12"/>
    <p:sldId id="270" r:id="rId13"/>
    <p:sldId id="271" r:id="rId14"/>
    <p:sldId id="262"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A588C-5BB7-4576-A48E-DCBF3D67C31E}"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B8F14-DADA-4919-B9A0-B0EF566B4951}" type="slidenum">
              <a:rPr lang="en-US" smtClean="0"/>
              <a:t>‹#›</a:t>
            </a:fld>
            <a:endParaRPr lang="en-US"/>
          </a:p>
        </p:txBody>
      </p:sp>
    </p:spTree>
    <p:extLst>
      <p:ext uri="{BB962C8B-B14F-4D97-AF65-F5344CB8AC3E}">
        <p14:creationId xmlns:p14="http://schemas.microsoft.com/office/powerpoint/2010/main" val="1394143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"paragraph hamburger" is a writing organizer that visually outlines the key components of a paragraph. </a:t>
            </a:r>
            <a:r>
              <a:rPr lang="en-US" smtClean="0"/>
              <a:t>Topic sentence, detail sentences, and a closing sentence are the main elements of a good paragraph, and each one forms a different "piece" of the hamburger.</a:t>
            </a:r>
          </a:p>
          <a:p>
            <a:endParaRPr lang="en-US" dirty="0"/>
          </a:p>
        </p:txBody>
      </p:sp>
      <p:sp>
        <p:nvSpPr>
          <p:cNvPr id="4" name="Slide Number Placeholder 3"/>
          <p:cNvSpPr>
            <a:spLocks noGrp="1"/>
          </p:cNvSpPr>
          <p:nvPr>
            <p:ph type="sldNum" sz="quarter" idx="10"/>
          </p:nvPr>
        </p:nvSpPr>
        <p:spPr/>
        <p:txBody>
          <a:bodyPr/>
          <a:lstStyle/>
          <a:p>
            <a:fld id="{A3FB8F14-DADA-4919-B9A0-B0EF566B4951}" type="slidenum">
              <a:rPr lang="en-US" smtClean="0"/>
              <a:t>2</a:t>
            </a:fld>
            <a:endParaRPr lang="en-US"/>
          </a:p>
        </p:txBody>
      </p:sp>
    </p:spTree>
    <p:extLst>
      <p:ext uri="{BB962C8B-B14F-4D97-AF65-F5344CB8AC3E}">
        <p14:creationId xmlns:p14="http://schemas.microsoft.com/office/powerpoint/2010/main" val="276227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Writing the Hamburger Paragraph — Presentation Transcript</a:t>
            </a:r>
          </a:p>
          <a:p>
            <a:r>
              <a:rPr lang="en-US" dirty="0" smtClean="0"/>
              <a:t>1. Writing the Hamburger Paragraph </a:t>
            </a:r>
          </a:p>
          <a:p>
            <a:r>
              <a:rPr lang="en-US" dirty="0" smtClean="0"/>
              <a:t>2. The Three-Patty Hamburger Paragraph Top bun: topic sentence Patty: information Cheese: more detail Patty: information Cheese: more detail Patty: information Cheese: more detail Bottom burger bun (BBB): top bun restated differently </a:t>
            </a:r>
          </a:p>
          <a:p>
            <a:r>
              <a:rPr lang="en-US" dirty="0" smtClean="0"/>
              <a:t>3. The Hamburger Paragraph (a four-patty example) Writing a hamburger paragraph is pretty easy, and there are only four things you really need to remember. First, write a topic sentence that clearly indicates what the whole paragraph is going to be about. This is the top bun of the burger. Second, compose several sentences that give information about the topic. These are the real meat of the thing—the most important part of a burger. Third, pair each patty with another sentence that gives more detail about the information. This keeps your paragraph from sounding like a list. Finally, write a sentence in which you restate the top bun in another way. I call this the bottom burger bun. As you can see, writing a hamburger paragraph is very simple to do. Top Bun Information More detail Information More detail Information More detail Information More detail BBB </a:t>
            </a:r>
          </a:p>
          <a:p>
            <a:r>
              <a:rPr lang="en-US" dirty="0" smtClean="0"/>
              <a:t>4. Bottom Burger Bun Starters As you can see, As </a:t>
            </a:r>
            <a:r>
              <a:rPr lang="en-US" dirty="0" err="1" smtClean="0"/>
              <a:t>I&amp;apos;ve</a:t>
            </a:r>
            <a:r>
              <a:rPr lang="en-US" dirty="0" smtClean="0"/>
              <a:t> shown you, It should be clear by now that Obviously, Without any doubt, Clearly, It should now come as no surprise that </a:t>
            </a:r>
          </a:p>
          <a:p>
            <a:r>
              <a:rPr lang="en-US" dirty="0" smtClean="0"/>
              <a:t>5. Choose one and write it Write a three-patty hamburger paragraph about three fun things to do during a sleepover. Write a three-patty hamburger paragraph about three things you like about yourself. Write a three-patty hamburger paragraph about three qualities that make a good friend. </a:t>
            </a:r>
          </a:p>
          <a:p>
            <a:r>
              <a:rPr lang="en-US" dirty="0" smtClean="0"/>
              <a:t>6. Your assignment Write a three-patty hamburger paragraph about three ways that geography has affected the life in Japan. Address these topics: The ocean The ring of fire The mountains </a:t>
            </a:r>
          </a:p>
          <a:p>
            <a:r>
              <a:rPr lang="en-US" dirty="0" smtClean="0"/>
              <a:t>7. fin </a:t>
            </a:r>
          </a:p>
          <a:p>
            <a:endParaRPr lang="en-US" dirty="0"/>
          </a:p>
        </p:txBody>
      </p:sp>
      <p:sp>
        <p:nvSpPr>
          <p:cNvPr id="4" name="Slide Number Placeholder 3"/>
          <p:cNvSpPr>
            <a:spLocks noGrp="1"/>
          </p:cNvSpPr>
          <p:nvPr>
            <p:ph type="sldNum" sz="quarter" idx="10"/>
          </p:nvPr>
        </p:nvSpPr>
        <p:spPr/>
        <p:txBody>
          <a:bodyPr/>
          <a:lstStyle/>
          <a:p>
            <a:fld id="{A3FB8F14-DADA-4919-B9A0-B0EF566B4951}" type="slidenum">
              <a:rPr lang="en-US" smtClean="0"/>
              <a:t>4</a:t>
            </a:fld>
            <a:endParaRPr lang="en-US"/>
          </a:p>
        </p:txBody>
      </p:sp>
    </p:spTree>
    <p:extLst>
      <p:ext uri="{BB962C8B-B14F-4D97-AF65-F5344CB8AC3E}">
        <p14:creationId xmlns:p14="http://schemas.microsoft.com/office/powerpoint/2010/main" val="3922970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Writing the Hamburger Paragraph </a:t>
            </a:r>
          </a:p>
          <a:p>
            <a:r>
              <a:rPr lang="en-US" dirty="0" smtClean="0"/>
              <a:t>2. The Three-Patty Hamburger Paragraph Top bun: topic sentence Patty: information Cheese: more detail Patty: information Cheese: more detail Patty: information Cheese: more detail Bottom burger bun (BBB): top bun restated differently </a:t>
            </a:r>
          </a:p>
          <a:p>
            <a:r>
              <a:rPr lang="en-US" dirty="0" smtClean="0"/>
              <a:t>3. The Hamburger Paragraph (a four-patty example) Writing a hamburger paragraph is pretty easy, and there are only four things you really need to remember. First, write a topic sentence that clearly indicates what the whole paragraph is going to be about. This is the top bun of the burger. Second, compose several sentences that give information about the topic. These are the real meat of the thing—the most important part of a burger. Third, pair each patty with another sentence that gives more detail about the information. This keeps your paragraph from sounding like a list. Finally, write a sentence in which you restate the top bun in another way. I call this the bottom burger bun. As you can see, writing a hamburger paragraph is very simple to do. Top Bun Information More detail Information More detail Information More detail Information More detail BBB </a:t>
            </a:r>
          </a:p>
          <a:p>
            <a:r>
              <a:rPr lang="en-US" dirty="0" smtClean="0"/>
              <a:t>4. Bottom Burger Bun Starters As you can see, As </a:t>
            </a:r>
            <a:r>
              <a:rPr lang="en-US" dirty="0" err="1" smtClean="0"/>
              <a:t>I&amp;apos;ve</a:t>
            </a:r>
            <a:r>
              <a:rPr lang="en-US" dirty="0" smtClean="0"/>
              <a:t> shown you, It should be clear by now that Obviously, Without any doubt, Clearly, It should now come as no surprise that </a:t>
            </a:r>
          </a:p>
          <a:p>
            <a:r>
              <a:rPr lang="en-US" dirty="0" smtClean="0"/>
              <a:t>5. Choose one and write it Write a three-patty hamburger paragraph about three fun things to do during a sleepover. Write a three-patty hamburger paragraph about three things you like about yourself. Write a three-patty hamburger paragraph about three qualities that make a good friend. </a:t>
            </a:r>
          </a:p>
          <a:p>
            <a:r>
              <a:rPr lang="en-US" dirty="0" smtClean="0"/>
              <a:t>6. Your assignment Write a three-patty hamburger paragraph about three ways that geography has affected the life in Japan. Address these topics: The ocean The ring of fire The mountains </a:t>
            </a:r>
          </a:p>
          <a:p>
            <a:r>
              <a:rPr lang="en-US" dirty="0" smtClean="0"/>
              <a:t>7. fin </a:t>
            </a:r>
          </a:p>
          <a:p>
            <a:endParaRPr lang="en-US" dirty="0"/>
          </a:p>
        </p:txBody>
      </p:sp>
      <p:sp>
        <p:nvSpPr>
          <p:cNvPr id="4" name="Slide Number Placeholder 3"/>
          <p:cNvSpPr>
            <a:spLocks noGrp="1"/>
          </p:cNvSpPr>
          <p:nvPr>
            <p:ph type="sldNum" sz="quarter" idx="10"/>
          </p:nvPr>
        </p:nvSpPr>
        <p:spPr/>
        <p:txBody>
          <a:bodyPr/>
          <a:lstStyle/>
          <a:p>
            <a:fld id="{A3FB8F14-DADA-4919-B9A0-B0EF566B4951}" type="slidenum">
              <a:rPr lang="en-US" smtClean="0"/>
              <a:t>7</a:t>
            </a:fld>
            <a:endParaRPr lang="en-US"/>
          </a:p>
        </p:txBody>
      </p:sp>
    </p:spTree>
    <p:extLst>
      <p:ext uri="{BB962C8B-B14F-4D97-AF65-F5344CB8AC3E}">
        <p14:creationId xmlns:p14="http://schemas.microsoft.com/office/powerpoint/2010/main" val="286008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78E0DD-E56F-4091-BC19-4887DE50691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414443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8E0DD-E56F-4091-BC19-4887DE50691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26633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8E0DD-E56F-4091-BC19-4887DE50691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2288845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CA2EDD8-9540-4410-B506-09AB78CD1169}" type="slidenum">
              <a:rPr lang="en-US"/>
              <a:pPr/>
              <a:t>‹#›</a:t>
            </a:fld>
            <a:endParaRPr lang="en-US"/>
          </a:p>
        </p:txBody>
      </p:sp>
    </p:spTree>
    <p:extLst>
      <p:ext uri="{BB962C8B-B14F-4D97-AF65-F5344CB8AC3E}">
        <p14:creationId xmlns:p14="http://schemas.microsoft.com/office/powerpoint/2010/main" val="104033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8E0DD-E56F-4091-BC19-4887DE50691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82536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8E0DD-E56F-4091-BC19-4887DE506913}"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44437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78E0DD-E56F-4091-BC19-4887DE506913}"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3023486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78E0DD-E56F-4091-BC19-4887DE506913}"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207033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78E0DD-E56F-4091-BC19-4887DE506913}"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59924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8E0DD-E56F-4091-BC19-4887DE506913}"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297769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8E0DD-E56F-4091-BC19-4887DE506913}"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145055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8E0DD-E56F-4091-BC19-4887DE506913}"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16D14-1E06-4CA4-9E7B-6595E18312B1}" type="slidenum">
              <a:rPr lang="en-US" smtClean="0"/>
              <a:t>‹#›</a:t>
            </a:fld>
            <a:endParaRPr lang="en-US"/>
          </a:p>
        </p:txBody>
      </p:sp>
    </p:spTree>
    <p:extLst>
      <p:ext uri="{BB962C8B-B14F-4D97-AF65-F5344CB8AC3E}">
        <p14:creationId xmlns:p14="http://schemas.microsoft.com/office/powerpoint/2010/main" val="402015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8E0DD-E56F-4091-BC19-4887DE506913}"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16D14-1E06-4CA4-9E7B-6595E18312B1}" type="slidenum">
              <a:rPr lang="en-US" smtClean="0"/>
              <a:t>‹#›</a:t>
            </a:fld>
            <a:endParaRPr lang="en-US"/>
          </a:p>
        </p:txBody>
      </p:sp>
    </p:spTree>
    <p:extLst>
      <p:ext uri="{BB962C8B-B14F-4D97-AF65-F5344CB8AC3E}">
        <p14:creationId xmlns:p14="http://schemas.microsoft.com/office/powerpoint/2010/main" val="252235664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hyperlink" Target="http://208.183.128.8/read/rubric/3rd.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990600"/>
            <a:ext cx="9144000" cy="1470025"/>
          </a:xfrm>
        </p:spPr>
        <p:txBody>
          <a:bodyPr/>
          <a:lstStyle/>
          <a:p>
            <a:r>
              <a:rPr lang="en-US"/>
              <a:t>Hamburger Paragraphs</a:t>
            </a:r>
          </a:p>
        </p:txBody>
      </p:sp>
      <p:sp>
        <p:nvSpPr>
          <p:cNvPr id="2051" name="Rectangle 3"/>
          <p:cNvSpPr>
            <a:spLocks noGrp="1" noChangeArrowheads="1"/>
          </p:cNvSpPr>
          <p:nvPr>
            <p:ph type="subTitle" idx="1"/>
          </p:nvPr>
        </p:nvSpPr>
        <p:spPr>
          <a:xfrm>
            <a:off x="0" y="4191000"/>
            <a:ext cx="9144000" cy="1752600"/>
          </a:xfrm>
        </p:spPr>
        <p:txBody>
          <a:bodyPr/>
          <a:lstStyle/>
          <a:p>
            <a:r>
              <a:rPr lang="en-US"/>
              <a:t>How to write a really</a:t>
            </a:r>
          </a:p>
          <a:p>
            <a:r>
              <a:rPr lang="en-US"/>
              <a:t>great paragraph!</a:t>
            </a:r>
          </a:p>
        </p:txBody>
      </p:sp>
      <p:pic>
        <p:nvPicPr>
          <p:cNvPr id="2052" name="Picture 4" descr="hamburg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438400"/>
            <a:ext cx="2133600" cy="150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069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1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20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1">
                                            <p:txEl>
                                              <p:pRg st="1" end="1"/>
                                            </p:txEl>
                                          </p:spTgt>
                                        </p:tgtEl>
                                        <p:attrNameLst>
                                          <p:attrName>style.visibility</p:attrName>
                                        </p:attrNameLst>
                                      </p:cBhvr>
                                      <p:to>
                                        <p:strVal val="visible"/>
                                      </p:to>
                                    </p:set>
                                    <p:anim calcmode="lin" valueType="num">
                                      <p:cBhvr additive="base">
                                        <p:cTn id="18" dur="20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mph" presetSubtype="0" fill="hold" nodeType="clickEffect">
                                  <p:stCondLst>
                                    <p:cond delay="0"/>
                                  </p:stCondLst>
                                  <p:childTnLst>
                                    <p:animScale>
                                      <p:cBhvr>
                                        <p:cTn id="23" dur="2000" fill="hold"/>
                                        <p:tgtEl>
                                          <p:spTgt spid="205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9" name="Picture 9" descr="tomato"/>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p:cNvSpPr>
            <a:spLocks noGrp="1" noChangeArrowheads="1"/>
          </p:cNvSpPr>
          <p:nvPr>
            <p:ph type="title"/>
          </p:nvPr>
        </p:nvSpPr>
        <p:spPr>
          <a:xfrm>
            <a:off x="0" y="152400"/>
            <a:ext cx="9144000" cy="1143000"/>
          </a:xfrm>
        </p:spPr>
        <p:txBody>
          <a:bodyPr/>
          <a:lstStyle/>
          <a:p>
            <a:r>
              <a:rPr lang="en-US"/>
              <a:t>   </a:t>
            </a:r>
            <a:r>
              <a:rPr lang="en-US">
                <a:latin typeface="Comic Sans MS" pitchFamily="66" charset="0"/>
              </a:rPr>
              <a:t>The Second Detail (Tomato)</a:t>
            </a:r>
          </a:p>
        </p:txBody>
      </p:sp>
      <p:sp>
        <p:nvSpPr>
          <p:cNvPr id="10244" name="Rectangle 4"/>
          <p:cNvSpPr>
            <a:spLocks noGrp="1" noChangeArrowheads="1"/>
          </p:cNvSpPr>
          <p:nvPr>
            <p:ph type="body" sz="half" idx="1"/>
          </p:nvPr>
        </p:nvSpPr>
        <p:spPr>
          <a:xfrm>
            <a:off x="228600" y="1752600"/>
            <a:ext cx="4038600" cy="4525963"/>
          </a:xfrm>
        </p:spPr>
        <p:txBody>
          <a:bodyPr/>
          <a:lstStyle/>
          <a:p>
            <a:pPr>
              <a:lnSpc>
                <a:spcPct val="90000"/>
              </a:lnSpc>
            </a:pPr>
            <a:r>
              <a:rPr lang="en-US" sz="2800">
                <a:latin typeface="Comic Sans MS" pitchFamily="66" charset="0"/>
              </a:rPr>
              <a:t>Still should </a:t>
            </a:r>
            <a:r>
              <a:rPr lang="en-US" sz="2800" b="1">
                <a:latin typeface="Comic Sans MS" pitchFamily="66" charset="0"/>
              </a:rPr>
              <a:t>not</a:t>
            </a:r>
            <a:r>
              <a:rPr lang="en-US" sz="2800">
                <a:latin typeface="Comic Sans MS" pitchFamily="66" charset="0"/>
              </a:rPr>
              <a:t> be the most important detail.</a:t>
            </a:r>
          </a:p>
          <a:p>
            <a:pPr>
              <a:lnSpc>
                <a:spcPct val="90000"/>
              </a:lnSpc>
              <a:buFontTx/>
              <a:buNone/>
            </a:pPr>
            <a:endParaRPr lang="en-US" sz="2800">
              <a:latin typeface="Comic Sans MS" pitchFamily="66" charset="0"/>
            </a:endParaRPr>
          </a:p>
          <a:p>
            <a:pPr>
              <a:lnSpc>
                <a:spcPct val="90000"/>
              </a:lnSpc>
            </a:pPr>
            <a:r>
              <a:rPr lang="en-US" sz="2800">
                <a:latin typeface="Comic Sans MS" pitchFamily="66" charset="0"/>
              </a:rPr>
              <a:t>Needs to follow directly after the lettuce sentence.</a:t>
            </a:r>
          </a:p>
          <a:p>
            <a:pPr>
              <a:lnSpc>
                <a:spcPct val="90000"/>
              </a:lnSpc>
            </a:pPr>
            <a:endParaRPr lang="en-US" sz="2800">
              <a:latin typeface="Comic Sans MS" pitchFamily="66" charset="0"/>
            </a:endParaRPr>
          </a:p>
          <a:p>
            <a:pPr>
              <a:lnSpc>
                <a:spcPct val="90000"/>
              </a:lnSpc>
            </a:pPr>
            <a:r>
              <a:rPr lang="en-US" sz="2800">
                <a:latin typeface="Comic Sans MS" pitchFamily="66" charset="0"/>
              </a:rPr>
              <a:t>Needs to be full of good “juicy” details!</a:t>
            </a:r>
          </a:p>
        </p:txBody>
      </p:sp>
      <p:sp>
        <p:nvSpPr>
          <p:cNvPr id="10245" name="Text Box 5"/>
          <p:cNvSpPr txBox="1">
            <a:spLocks noChangeArrowheads="1"/>
          </p:cNvSpPr>
          <p:nvPr/>
        </p:nvSpPr>
        <p:spPr bwMode="auto">
          <a:xfrm>
            <a:off x="5029200" y="18288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a:t>
            </a:r>
          </a:p>
        </p:txBody>
      </p:sp>
      <p:sp>
        <p:nvSpPr>
          <p:cNvPr id="10246" name="Rectangle 6"/>
          <p:cNvSpPr>
            <a:spLocks noChangeArrowheads="1"/>
          </p:cNvSpPr>
          <p:nvPr/>
        </p:nvSpPr>
        <p:spPr bwMode="auto">
          <a:xfrm>
            <a:off x="4800600" y="1447800"/>
            <a:ext cx="4114800" cy="457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Text Box 7"/>
          <p:cNvSpPr txBox="1">
            <a:spLocks noChangeArrowheads="1"/>
          </p:cNvSpPr>
          <p:nvPr/>
        </p:nvSpPr>
        <p:spPr bwMode="auto">
          <a:xfrm>
            <a:off x="4800600" y="1600200"/>
            <a:ext cx="4038600" cy="396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       </a:t>
            </a:r>
            <a:r>
              <a:rPr lang="en-US" sz="2100"/>
              <a:t>There are many reasons that I love to teach.  </a:t>
            </a:r>
            <a:r>
              <a:rPr lang="en-US" sz="2000"/>
              <a:t>First of all, I love to teach because I love being at school</a:t>
            </a:r>
            <a:r>
              <a:rPr lang="en-US" sz="2400" b="1"/>
              <a:t>.</a:t>
            </a:r>
            <a:r>
              <a:rPr lang="en-US" sz="2100"/>
              <a:t>  </a:t>
            </a:r>
            <a:r>
              <a:rPr lang="en-US" sz="2100" b="1">
                <a:solidFill>
                  <a:srgbClr val="FF0000"/>
                </a:solidFill>
              </a:rPr>
              <a:t>Another reason I love teaching is that the days go by quickly</a:t>
            </a:r>
            <a:r>
              <a:rPr lang="en-US" sz="2100"/>
              <a:t>.  A third reason I love to teach is because I love seeing a student understand something new. Finally, I love to teach because I love to be around kids.  These are just a few reasons I love to teach.</a:t>
            </a:r>
          </a:p>
        </p:txBody>
      </p:sp>
      <p:sp>
        <p:nvSpPr>
          <p:cNvPr id="10248" name="AutoShape 8">
            <a:hlinkClick r:id="rId3" action="ppaction://hlinksldjump" highlightClick="1"/>
          </p:cNvPr>
          <p:cNvSpPr>
            <a:spLocks noChangeArrowheads="1"/>
          </p:cNvSpPr>
          <p:nvPr/>
        </p:nvSpPr>
        <p:spPr bwMode="auto">
          <a:xfrm>
            <a:off x="0" y="6248400"/>
            <a:ext cx="91440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Click here to return to the hamburger</a:t>
            </a:r>
          </a:p>
        </p:txBody>
      </p:sp>
    </p:spTree>
    <p:extLst>
      <p:ext uri="{BB962C8B-B14F-4D97-AF65-F5344CB8AC3E}">
        <p14:creationId xmlns:p14="http://schemas.microsoft.com/office/powerpoint/2010/main" val="2485779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circle(in)">
                                      <p:cBhvr>
                                        <p:cTn id="7" dur="2000"/>
                                        <p:tgtEl>
                                          <p:spTgt spid="102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244">
                                            <p:txEl>
                                              <p:pRg st="2" end="2"/>
                                            </p:txEl>
                                          </p:spTgt>
                                        </p:tgtEl>
                                        <p:attrNameLst>
                                          <p:attrName>style.visibility</p:attrName>
                                        </p:attrNameLst>
                                      </p:cBhvr>
                                      <p:to>
                                        <p:strVal val="visible"/>
                                      </p:to>
                                    </p:set>
                                    <p:animEffect transition="in" filter="circle(in)">
                                      <p:cBhvr>
                                        <p:cTn id="12" dur="2000"/>
                                        <p:tgtEl>
                                          <p:spTgt spid="1024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244">
                                            <p:txEl>
                                              <p:pRg st="4" end="4"/>
                                            </p:txEl>
                                          </p:spTgt>
                                        </p:tgtEl>
                                        <p:attrNameLst>
                                          <p:attrName>style.visibility</p:attrName>
                                        </p:attrNameLst>
                                      </p:cBhvr>
                                      <p:to>
                                        <p:strVal val="visible"/>
                                      </p:to>
                                    </p:set>
                                    <p:animEffect transition="in" filter="circle(in)">
                                      <p:cBhvr>
                                        <p:cTn id="17" dur="2000"/>
                                        <p:tgtEl>
                                          <p:spTgt spid="1024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247"/>
                                        </p:tgtEl>
                                        <p:attrNameLst>
                                          <p:attrName>style.visibility</p:attrName>
                                        </p:attrNameLst>
                                      </p:cBhvr>
                                      <p:to>
                                        <p:strVal val="visible"/>
                                      </p:to>
                                    </p:set>
                                    <p:animEffect transition="in" filter="diamond(in)">
                                      <p:cBhvr>
                                        <p:cTn id="22" dur="20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P spid="102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3" name="Picture 9" descr="cheese2"/>
          <p:cNvPicPr>
            <a:picLocks noChangeAspect="1" noChangeArrowheads="1"/>
          </p:cNvPicPr>
          <p:nvPr/>
        </p:nvPicPr>
        <p:blipFill>
          <a:blip r:embed="rId2">
            <a:lum bright="26000" contrast="-42000"/>
            <a:extLst>
              <a:ext uri="{28A0092B-C50C-407E-A947-70E740481C1C}">
                <a14:useLocalDpi xmlns:a14="http://schemas.microsoft.com/office/drawing/2010/main" val="0"/>
              </a:ext>
            </a:extLst>
          </a:blip>
          <a:srcRect b="64680"/>
          <a:stretch>
            <a:fillRect/>
          </a:stretch>
        </p:blipFill>
        <p:spPr bwMode="auto">
          <a:xfrm>
            <a:off x="0" y="-53975"/>
            <a:ext cx="9144000" cy="6911975"/>
          </a:xfrm>
          <a:prstGeom prst="rect">
            <a:avLst/>
          </a:prstGeom>
          <a:noFill/>
          <a:extLst>
            <a:ext uri="{909E8E84-426E-40DD-AFC4-6F175D3DCCD1}">
              <a14:hiddenFill xmlns:a14="http://schemas.microsoft.com/office/drawing/2010/main">
                <a:solidFill>
                  <a:srgbClr val="FFFFFF"/>
                </a:solidFill>
              </a14:hiddenFill>
            </a:ext>
          </a:extLst>
        </p:spPr>
      </p:pic>
      <p:sp>
        <p:nvSpPr>
          <p:cNvPr id="11267" name="Rectangle 3"/>
          <p:cNvSpPr>
            <a:spLocks noGrp="1" noChangeArrowheads="1"/>
          </p:cNvSpPr>
          <p:nvPr>
            <p:ph type="title"/>
          </p:nvPr>
        </p:nvSpPr>
        <p:spPr>
          <a:xfrm>
            <a:off x="0" y="152400"/>
            <a:ext cx="9144000" cy="1143000"/>
          </a:xfrm>
        </p:spPr>
        <p:txBody>
          <a:bodyPr/>
          <a:lstStyle/>
          <a:p>
            <a:r>
              <a:rPr lang="en-US"/>
              <a:t>   </a:t>
            </a:r>
            <a:r>
              <a:rPr lang="en-US">
                <a:latin typeface="Comic Sans MS" pitchFamily="66" charset="0"/>
              </a:rPr>
              <a:t>The Third Detail (Cheese)</a:t>
            </a:r>
          </a:p>
        </p:txBody>
      </p:sp>
      <p:sp>
        <p:nvSpPr>
          <p:cNvPr id="11268" name="Rectangle 4"/>
          <p:cNvSpPr>
            <a:spLocks noGrp="1" noChangeArrowheads="1"/>
          </p:cNvSpPr>
          <p:nvPr>
            <p:ph type="body" sz="half" idx="1"/>
          </p:nvPr>
        </p:nvSpPr>
        <p:spPr>
          <a:xfrm>
            <a:off x="228600" y="1752600"/>
            <a:ext cx="4038600" cy="4525963"/>
          </a:xfrm>
        </p:spPr>
        <p:txBody>
          <a:bodyPr/>
          <a:lstStyle/>
          <a:p>
            <a:pPr>
              <a:lnSpc>
                <a:spcPct val="90000"/>
              </a:lnSpc>
            </a:pPr>
            <a:r>
              <a:rPr lang="en-US" sz="2800">
                <a:latin typeface="Comic Sans MS" pitchFamily="66" charset="0"/>
              </a:rPr>
              <a:t>Still </a:t>
            </a:r>
            <a:r>
              <a:rPr lang="en-US" sz="2800" b="1">
                <a:latin typeface="Comic Sans MS" pitchFamily="66" charset="0"/>
              </a:rPr>
              <a:t>not</a:t>
            </a:r>
            <a:r>
              <a:rPr lang="en-US" sz="2800">
                <a:latin typeface="Comic Sans MS" pitchFamily="66" charset="0"/>
              </a:rPr>
              <a:t> be the most important detail.</a:t>
            </a:r>
          </a:p>
          <a:p>
            <a:pPr>
              <a:lnSpc>
                <a:spcPct val="90000"/>
              </a:lnSpc>
              <a:buFontTx/>
              <a:buNone/>
            </a:pPr>
            <a:endParaRPr lang="en-US" sz="2800">
              <a:latin typeface="Comic Sans MS" pitchFamily="66" charset="0"/>
            </a:endParaRPr>
          </a:p>
          <a:p>
            <a:pPr>
              <a:lnSpc>
                <a:spcPct val="90000"/>
              </a:lnSpc>
            </a:pPr>
            <a:r>
              <a:rPr lang="en-US" sz="2800">
                <a:latin typeface="Comic Sans MS" pitchFamily="66" charset="0"/>
              </a:rPr>
              <a:t>Needs to start differently than other sentences.</a:t>
            </a:r>
          </a:p>
          <a:p>
            <a:pPr>
              <a:lnSpc>
                <a:spcPct val="90000"/>
              </a:lnSpc>
            </a:pPr>
            <a:endParaRPr lang="en-US" sz="2800">
              <a:latin typeface="Comic Sans MS" pitchFamily="66" charset="0"/>
            </a:endParaRPr>
          </a:p>
          <a:p>
            <a:pPr>
              <a:lnSpc>
                <a:spcPct val="90000"/>
              </a:lnSpc>
            </a:pPr>
            <a:r>
              <a:rPr lang="en-US" sz="2800">
                <a:latin typeface="Comic Sans MS" pitchFamily="66" charset="0"/>
              </a:rPr>
              <a:t>Needs to be full of good “cheesy” details!</a:t>
            </a:r>
          </a:p>
        </p:txBody>
      </p:sp>
      <p:sp>
        <p:nvSpPr>
          <p:cNvPr id="11269" name="Text Box 5"/>
          <p:cNvSpPr txBox="1">
            <a:spLocks noChangeArrowheads="1"/>
          </p:cNvSpPr>
          <p:nvPr/>
        </p:nvSpPr>
        <p:spPr bwMode="auto">
          <a:xfrm>
            <a:off x="5029200" y="18288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a:t>
            </a:r>
          </a:p>
        </p:txBody>
      </p:sp>
      <p:sp>
        <p:nvSpPr>
          <p:cNvPr id="11270" name="Rectangle 6"/>
          <p:cNvSpPr>
            <a:spLocks noChangeArrowheads="1"/>
          </p:cNvSpPr>
          <p:nvPr/>
        </p:nvSpPr>
        <p:spPr bwMode="auto">
          <a:xfrm>
            <a:off x="4800600" y="1447800"/>
            <a:ext cx="4114800" cy="457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Text Box 7"/>
          <p:cNvSpPr txBox="1">
            <a:spLocks noChangeArrowheads="1"/>
          </p:cNvSpPr>
          <p:nvPr/>
        </p:nvSpPr>
        <p:spPr bwMode="auto">
          <a:xfrm>
            <a:off x="4800600" y="1600200"/>
            <a:ext cx="4038600" cy="396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       </a:t>
            </a:r>
            <a:r>
              <a:rPr lang="en-US" sz="2100"/>
              <a:t>There are many reasons that I love to teach.  </a:t>
            </a:r>
            <a:r>
              <a:rPr lang="en-US" sz="2000"/>
              <a:t>First of all, I love to teach because I love being at school</a:t>
            </a:r>
            <a:r>
              <a:rPr lang="en-US" sz="2400" b="1"/>
              <a:t>.</a:t>
            </a:r>
            <a:r>
              <a:rPr lang="en-US" sz="2100"/>
              <a:t>  Another reason I love teaching is that the days go by quickly.  </a:t>
            </a:r>
            <a:r>
              <a:rPr lang="en-US" sz="2100" b="1">
                <a:solidFill>
                  <a:srgbClr val="FF0000"/>
                </a:solidFill>
              </a:rPr>
              <a:t>A third reason I love to teach is because I love seeing a student understand something new</a:t>
            </a:r>
            <a:r>
              <a:rPr lang="en-US" sz="2100"/>
              <a:t>. Finally, I love to teach because I love to be around kids.  These are just a few reasons I love to teach.</a:t>
            </a:r>
          </a:p>
        </p:txBody>
      </p:sp>
      <p:sp>
        <p:nvSpPr>
          <p:cNvPr id="11272" name="AutoShape 8">
            <a:hlinkClick r:id="rId3" action="ppaction://hlinksldjump" highlightClick="1"/>
          </p:cNvPr>
          <p:cNvSpPr>
            <a:spLocks noChangeArrowheads="1"/>
          </p:cNvSpPr>
          <p:nvPr/>
        </p:nvSpPr>
        <p:spPr bwMode="auto">
          <a:xfrm>
            <a:off x="0" y="6248400"/>
            <a:ext cx="91440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Click here to return to the hamburger</a:t>
            </a:r>
          </a:p>
        </p:txBody>
      </p:sp>
    </p:spTree>
    <p:extLst>
      <p:ext uri="{BB962C8B-B14F-4D97-AF65-F5344CB8AC3E}">
        <p14:creationId xmlns:p14="http://schemas.microsoft.com/office/powerpoint/2010/main" val="4064834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dissolve">
                                      <p:cBhvr>
                                        <p:cTn id="7" dur="500"/>
                                        <p:tgtEl>
                                          <p:spTgt spid="112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8">
                                            <p:txEl>
                                              <p:pRg st="2" end="2"/>
                                            </p:txEl>
                                          </p:spTgt>
                                        </p:tgtEl>
                                        <p:attrNameLst>
                                          <p:attrName>style.visibility</p:attrName>
                                        </p:attrNameLst>
                                      </p:cBhvr>
                                      <p:to>
                                        <p:strVal val="visible"/>
                                      </p:to>
                                    </p:set>
                                    <p:animEffect transition="in" filter="dissolve">
                                      <p:cBhvr>
                                        <p:cTn id="12" dur="500"/>
                                        <p:tgtEl>
                                          <p:spTgt spid="1126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8">
                                            <p:txEl>
                                              <p:pRg st="4" end="4"/>
                                            </p:txEl>
                                          </p:spTgt>
                                        </p:tgtEl>
                                        <p:attrNameLst>
                                          <p:attrName>style.visibility</p:attrName>
                                        </p:attrNameLst>
                                      </p:cBhvr>
                                      <p:to>
                                        <p:strVal val="visible"/>
                                      </p:to>
                                    </p:set>
                                    <p:animEffect transition="in" filter="dissolve">
                                      <p:cBhvr>
                                        <p:cTn id="17" dur="500"/>
                                        <p:tgtEl>
                                          <p:spTgt spid="1126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271"/>
                                        </p:tgtEl>
                                        <p:attrNameLst>
                                          <p:attrName>style.visibility</p:attrName>
                                        </p:attrNameLst>
                                      </p:cBhvr>
                                      <p:to>
                                        <p:strVal val="visible"/>
                                      </p:to>
                                    </p:set>
                                    <p:animEffect transition="in" filter="diamond(in)">
                                      <p:cBhvr>
                                        <p:cTn id="22" dur="2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P spid="1127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7" name="Picture 9" descr="hamburgerplain"/>
          <p:cNvPicPr>
            <a:picLocks noChangeAspect="1" noChangeArrowheads="1"/>
          </p:cNvPicPr>
          <p:nvPr/>
        </p:nvPicPr>
        <p:blipFill>
          <a:blip r:embed="rId2">
            <a:lum bright="56000" contrast="-32000"/>
            <a:extLst>
              <a:ext uri="{28A0092B-C50C-407E-A947-70E740481C1C}">
                <a14:useLocalDpi xmlns:a14="http://schemas.microsoft.com/office/drawing/2010/main" val="0"/>
              </a:ext>
            </a:extLst>
          </a:blip>
          <a:srcRect l="12085" t="21428" r="8293"/>
          <a:stretch>
            <a:fillRect/>
          </a:stretch>
        </p:blipFill>
        <p:spPr bwMode="auto">
          <a:xfrm>
            <a:off x="0" y="-38100"/>
            <a:ext cx="9144000" cy="6915150"/>
          </a:xfrm>
          <a:prstGeom prst="rect">
            <a:avLst/>
          </a:prstGeom>
          <a:noFill/>
          <a:extLst>
            <a:ext uri="{909E8E84-426E-40DD-AFC4-6F175D3DCCD1}">
              <a14:hiddenFill xmlns:a14="http://schemas.microsoft.com/office/drawing/2010/main">
                <a:solidFill>
                  <a:srgbClr val="FFFFFF"/>
                </a:solidFill>
              </a14:hiddenFill>
            </a:ext>
          </a:extLst>
        </p:spPr>
      </p:pic>
      <p:sp>
        <p:nvSpPr>
          <p:cNvPr id="12291" name="Rectangle 3"/>
          <p:cNvSpPr>
            <a:spLocks noGrp="1" noChangeArrowheads="1"/>
          </p:cNvSpPr>
          <p:nvPr>
            <p:ph type="title"/>
          </p:nvPr>
        </p:nvSpPr>
        <p:spPr>
          <a:xfrm>
            <a:off x="0" y="152400"/>
            <a:ext cx="9144000" cy="1143000"/>
          </a:xfrm>
        </p:spPr>
        <p:txBody>
          <a:bodyPr/>
          <a:lstStyle/>
          <a:p>
            <a:r>
              <a:rPr lang="en-US"/>
              <a:t>   </a:t>
            </a:r>
            <a:r>
              <a:rPr lang="en-US">
                <a:latin typeface="Comic Sans MS" pitchFamily="66" charset="0"/>
              </a:rPr>
              <a:t>The Last Detail (Meat)</a:t>
            </a:r>
          </a:p>
        </p:txBody>
      </p:sp>
      <p:sp>
        <p:nvSpPr>
          <p:cNvPr id="12292" name="Rectangle 4"/>
          <p:cNvSpPr>
            <a:spLocks noGrp="1" noChangeArrowheads="1"/>
          </p:cNvSpPr>
          <p:nvPr>
            <p:ph type="body" sz="half" idx="1"/>
          </p:nvPr>
        </p:nvSpPr>
        <p:spPr>
          <a:xfrm>
            <a:off x="228600" y="1752600"/>
            <a:ext cx="4038600" cy="4525963"/>
          </a:xfrm>
        </p:spPr>
        <p:txBody>
          <a:bodyPr/>
          <a:lstStyle/>
          <a:p>
            <a:r>
              <a:rPr lang="en-US" sz="2400" b="1">
                <a:latin typeface="Comic Sans MS" pitchFamily="66" charset="0"/>
              </a:rPr>
              <a:t>Finally!!  The most important detail.</a:t>
            </a:r>
          </a:p>
          <a:p>
            <a:pPr>
              <a:buFontTx/>
              <a:buNone/>
            </a:pPr>
            <a:endParaRPr lang="en-US" sz="2400" b="1">
              <a:latin typeface="Comic Sans MS" pitchFamily="66" charset="0"/>
            </a:endParaRPr>
          </a:p>
          <a:p>
            <a:r>
              <a:rPr lang="en-US" sz="2400" b="1">
                <a:latin typeface="Comic Sans MS" pitchFamily="66" charset="0"/>
              </a:rPr>
              <a:t>Should start differently than most of the other sentences.</a:t>
            </a:r>
          </a:p>
          <a:p>
            <a:endParaRPr lang="en-US" sz="2400" b="1">
              <a:latin typeface="Comic Sans MS" pitchFamily="66" charset="0"/>
            </a:endParaRPr>
          </a:p>
          <a:p>
            <a:r>
              <a:rPr lang="en-US" sz="2400" b="1">
                <a:latin typeface="Comic Sans MS" pitchFamily="66" charset="0"/>
              </a:rPr>
              <a:t>Needs to be full of good “meaty” details!</a:t>
            </a:r>
          </a:p>
        </p:txBody>
      </p:sp>
      <p:sp>
        <p:nvSpPr>
          <p:cNvPr id="12293" name="Text Box 5"/>
          <p:cNvSpPr txBox="1">
            <a:spLocks noChangeArrowheads="1"/>
          </p:cNvSpPr>
          <p:nvPr/>
        </p:nvSpPr>
        <p:spPr bwMode="auto">
          <a:xfrm>
            <a:off x="5029200" y="18288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a:t>
            </a:r>
          </a:p>
        </p:txBody>
      </p:sp>
      <p:sp>
        <p:nvSpPr>
          <p:cNvPr id="12294" name="Rectangle 6"/>
          <p:cNvSpPr>
            <a:spLocks noChangeArrowheads="1"/>
          </p:cNvSpPr>
          <p:nvPr/>
        </p:nvSpPr>
        <p:spPr bwMode="auto">
          <a:xfrm>
            <a:off x="4800600" y="1447800"/>
            <a:ext cx="4114800" cy="457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Text Box 7"/>
          <p:cNvSpPr txBox="1">
            <a:spLocks noChangeArrowheads="1"/>
          </p:cNvSpPr>
          <p:nvPr/>
        </p:nvSpPr>
        <p:spPr bwMode="auto">
          <a:xfrm>
            <a:off x="4800600" y="1600200"/>
            <a:ext cx="4038600" cy="396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       </a:t>
            </a:r>
            <a:r>
              <a:rPr lang="en-US" sz="2100"/>
              <a:t>There are many reasons that I love to teach.  </a:t>
            </a:r>
            <a:r>
              <a:rPr lang="en-US" sz="2000"/>
              <a:t>First of all, I love to teach because I love being at school</a:t>
            </a:r>
            <a:r>
              <a:rPr lang="en-US" sz="2400" b="1"/>
              <a:t>.</a:t>
            </a:r>
            <a:r>
              <a:rPr lang="en-US" sz="2100"/>
              <a:t>  Another reason I love teaching is that the days go by quickly.  A third reason I love to teach is because I love seeing a student understand something new. </a:t>
            </a:r>
            <a:r>
              <a:rPr lang="en-US" sz="2100" b="1">
                <a:solidFill>
                  <a:srgbClr val="FF0000"/>
                </a:solidFill>
              </a:rPr>
              <a:t>Finally, I love to teach because I love to be around kids</a:t>
            </a:r>
            <a:r>
              <a:rPr lang="en-US" sz="2100"/>
              <a:t>.  These are just a few reasons I love to teach.</a:t>
            </a:r>
          </a:p>
        </p:txBody>
      </p:sp>
      <p:sp>
        <p:nvSpPr>
          <p:cNvPr id="12296" name="AutoShape 8">
            <a:hlinkClick r:id="rId3" action="ppaction://hlinksldjump" highlightClick="1"/>
          </p:cNvPr>
          <p:cNvSpPr>
            <a:spLocks noChangeArrowheads="1"/>
          </p:cNvSpPr>
          <p:nvPr/>
        </p:nvSpPr>
        <p:spPr bwMode="auto">
          <a:xfrm>
            <a:off x="0" y="6248400"/>
            <a:ext cx="91440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Click here to return to the hamburger</a:t>
            </a:r>
          </a:p>
        </p:txBody>
      </p:sp>
    </p:spTree>
    <p:extLst>
      <p:ext uri="{BB962C8B-B14F-4D97-AF65-F5344CB8AC3E}">
        <p14:creationId xmlns:p14="http://schemas.microsoft.com/office/powerpoint/2010/main" val="1152988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heel(4)">
                                      <p:cBhvr>
                                        <p:cTn id="7" dur="20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2292">
                                            <p:txEl>
                                              <p:pRg st="2" end="2"/>
                                            </p:txEl>
                                          </p:spTgt>
                                        </p:tgtEl>
                                        <p:attrNameLst>
                                          <p:attrName>style.visibility</p:attrName>
                                        </p:attrNameLst>
                                      </p:cBhvr>
                                      <p:to>
                                        <p:strVal val="visible"/>
                                      </p:to>
                                    </p:set>
                                    <p:animEffect transition="in" filter="wheel(4)">
                                      <p:cBhvr>
                                        <p:cTn id="12" dur="2000"/>
                                        <p:tgtEl>
                                          <p:spTgt spid="1229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292">
                                            <p:txEl>
                                              <p:pRg st="4" end="4"/>
                                            </p:txEl>
                                          </p:spTgt>
                                        </p:tgtEl>
                                        <p:attrNameLst>
                                          <p:attrName>style.visibility</p:attrName>
                                        </p:attrNameLst>
                                      </p:cBhvr>
                                      <p:to>
                                        <p:strVal val="visible"/>
                                      </p:to>
                                    </p:set>
                                    <p:animEffect transition="in" filter="wheel(4)">
                                      <p:cBhvr>
                                        <p:cTn id="17" dur="2000"/>
                                        <p:tgtEl>
                                          <p:spTgt spid="1229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295"/>
                                        </p:tgtEl>
                                        <p:attrNameLst>
                                          <p:attrName>style.visibility</p:attrName>
                                        </p:attrNameLst>
                                      </p:cBhvr>
                                      <p:to>
                                        <p:strVal val="visible"/>
                                      </p:to>
                                    </p:set>
                                    <p:animEffect transition="in" filter="diamond(in)">
                                      <p:cBhvr>
                                        <p:cTn id="22" dur="20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P spid="122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2" name="Picture 10" descr="top bun"/>
          <p:cNvPicPr>
            <a:picLocks noChangeAspect="1" noChangeArrowheads="1"/>
          </p:cNvPicPr>
          <p:nvPr/>
        </p:nvPicPr>
        <p:blipFill>
          <a:blip r:embed="rId2">
            <a:lum bright="54000" contrast="-52000"/>
            <a:extLst>
              <a:ext uri="{28A0092B-C50C-407E-A947-70E740481C1C}">
                <a14:useLocalDpi xmlns:a14="http://schemas.microsoft.com/office/drawing/2010/main" val="0"/>
              </a:ext>
            </a:extLst>
          </a:blip>
          <a:srcRect l="12241" t="23062" r="12241" b="25618"/>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15" name="Rectangle 3"/>
          <p:cNvSpPr>
            <a:spLocks noGrp="1" noChangeArrowheads="1"/>
          </p:cNvSpPr>
          <p:nvPr>
            <p:ph type="title"/>
          </p:nvPr>
        </p:nvSpPr>
        <p:spPr>
          <a:xfrm>
            <a:off x="0" y="228600"/>
            <a:ext cx="9144000" cy="1143000"/>
          </a:xfrm>
        </p:spPr>
        <p:txBody>
          <a:bodyPr>
            <a:normAutofit fontScale="90000"/>
          </a:bodyPr>
          <a:lstStyle/>
          <a:p>
            <a:r>
              <a:rPr lang="en-US" sz="4000"/>
              <a:t>   </a:t>
            </a:r>
            <a:r>
              <a:rPr lang="en-US" sz="4000" b="1">
                <a:latin typeface="Comic Sans MS" pitchFamily="66" charset="0"/>
              </a:rPr>
              <a:t>The Closing Sentence </a:t>
            </a:r>
            <a:br>
              <a:rPr lang="en-US" sz="4000" b="1">
                <a:latin typeface="Comic Sans MS" pitchFamily="66" charset="0"/>
              </a:rPr>
            </a:br>
            <a:r>
              <a:rPr lang="en-US" sz="4000" b="1"/>
              <a:t> </a:t>
            </a:r>
            <a:r>
              <a:rPr lang="en-US" sz="4000" b="1">
                <a:latin typeface="Comic Sans MS" pitchFamily="66" charset="0"/>
              </a:rPr>
              <a:t>(Bottom Bun)</a:t>
            </a:r>
          </a:p>
        </p:txBody>
      </p:sp>
      <p:sp>
        <p:nvSpPr>
          <p:cNvPr id="13316" name="Rectangle 4"/>
          <p:cNvSpPr>
            <a:spLocks noGrp="1" noChangeArrowheads="1"/>
          </p:cNvSpPr>
          <p:nvPr>
            <p:ph type="body" sz="half" idx="1"/>
          </p:nvPr>
        </p:nvSpPr>
        <p:spPr>
          <a:xfrm>
            <a:off x="228600" y="1752600"/>
            <a:ext cx="4038600" cy="4525963"/>
          </a:xfrm>
        </p:spPr>
        <p:txBody>
          <a:bodyPr/>
          <a:lstStyle/>
          <a:p>
            <a:r>
              <a:rPr lang="en-US" sz="2800">
                <a:latin typeface="Comic Sans MS" pitchFamily="66" charset="0"/>
              </a:rPr>
              <a:t>Should look a lot like the topic sentence.</a:t>
            </a:r>
          </a:p>
          <a:p>
            <a:pPr>
              <a:buFontTx/>
              <a:buNone/>
            </a:pPr>
            <a:endParaRPr lang="en-US" sz="2800">
              <a:latin typeface="Comic Sans MS" pitchFamily="66" charset="0"/>
            </a:endParaRPr>
          </a:p>
          <a:p>
            <a:r>
              <a:rPr lang="en-US" sz="2800">
                <a:latin typeface="Comic Sans MS" pitchFamily="66" charset="0"/>
              </a:rPr>
              <a:t>Needs to summarize the topic.</a:t>
            </a:r>
          </a:p>
          <a:p>
            <a:endParaRPr lang="en-US" sz="2800">
              <a:latin typeface="Comic Sans MS" pitchFamily="66" charset="0"/>
            </a:endParaRPr>
          </a:p>
          <a:p>
            <a:r>
              <a:rPr lang="en-US" sz="2800">
                <a:latin typeface="Comic Sans MS" pitchFamily="66" charset="0"/>
              </a:rPr>
              <a:t>Needs to be an obvious end to the sentence.</a:t>
            </a:r>
          </a:p>
        </p:txBody>
      </p:sp>
      <p:sp>
        <p:nvSpPr>
          <p:cNvPr id="13317" name="Text Box 5"/>
          <p:cNvSpPr txBox="1">
            <a:spLocks noChangeArrowheads="1"/>
          </p:cNvSpPr>
          <p:nvPr/>
        </p:nvSpPr>
        <p:spPr bwMode="auto">
          <a:xfrm>
            <a:off x="5029200" y="18288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a:t>
            </a:r>
          </a:p>
        </p:txBody>
      </p:sp>
      <p:sp>
        <p:nvSpPr>
          <p:cNvPr id="13318" name="Rectangle 6"/>
          <p:cNvSpPr>
            <a:spLocks noChangeArrowheads="1"/>
          </p:cNvSpPr>
          <p:nvPr/>
        </p:nvSpPr>
        <p:spPr bwMode="auto">
          <a:xfrm>
            <a:off x="4800600" y="1524000"/>
            <a:ext cx="4114800" cy="457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Text Box 7"/>
          <p:cNvSpPr txBox="1">
            <a:spLocks noChangeArrowheads="1"/>
          </p:cNvSpPr>
          <p:nvPr/>
        </p:nvSpPr>
        <p:spPr bwMode="auto">
          <a:xfrm>
            <a:off x="4800600" y="1752600"/>
            <a:ext cx="4038600" cy="396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       </a:t>
            </a:r>
            <a:r>
              <a:rPr lang="en-US" sz="2100"/>
              <a:t>There are many reasons that I love to teach.  </a:t>
            </a:r>
            <a:r>
              <a:rPr lang="en-US" sz="2000"/>
              <a:t>First of all, I love to teach because I love being at school</a:t>
            </a:r>
            <a:r>
              <a:rPr lang="en-US" sz="2400" b="1"/>
              <a:t>.</a:t>
            </a:r>
            <a:r>
              <a:rPr lang="en-US" sz="2100"/>
              <a:t>  Another reason I love teaching is that the days go by quickly.  A third reason I love to teach is because I love seeing a student understand something new. Finally, I love to teach because I love to be around kids.  </a:t>
            </a:r>
            <a:r>
              <a:rPr lang="en-US" sz="2100" b="1">
                <a:solidFill>
                  <a:srgbClr val="FF0000"/>
                </a:solidFill>
              </a:rPr>
              <a:t>These are just a few reasons I love to teach</a:t>
            </a:r>
            <a:r>
              <a:rPr lang="en-US" sz="2100"/>
              <a:t>.</a:t>
            </a:r>
          </a:p>
        </p:txBody>
      </p:sp>
      <p:sp>
        <p:nvSpPr>
          <p:cNvPr id="13320" name="AutoShape 8">
            <a:hlinkClick r:id="rId3" action="ppaction://hlinksldjump" highlightClick="1"/>
          </p:cNvPr>
          <p:cNvSpPr>
            <a:spLocks noChangeArrowheads="1"/>
          </p:cNvSpPr>
          <p:nvPr/>
        </p:nvSpPr>
        <p:spPr bwMode="auto">
          <a:xfrm>
            <a:off x="0" y="6248400"/>
            <a:ext cx="91440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Click here to see a good </a:t>
            </a:r>
            <a:r>
              <a:rPr lang="en-US">
                <a:hlinkClick r:id="rId4"/>
              </a:rPr>
              <a:t>paragraph</a:t>
            </a:r>
            <a:r>
              <a:rPr lang="en-US"/>
              <a:t> on the web!</a:t>
            </a:r>
          </a:p>
        </p:txBody>
      </p:sp>
    </p:spTree>
    <p:extLst>
      <p:ext uri="{BB962C8B-B14F-4D97-AF65-F5344CB8AC3E}">
        <p14:creationId xmlns:p14="http://schemas.microsoft.com/office/powerpoint/2010/main" val="598280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box(in)">
                                      <p:cBhvr>
                                        <p:cTn id="7" dur="10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6">
                                            <p:txEl>
                                              <p:pRg st="2" end="2"/>
                                            </p:txEl>
                                          </p:spTgt>
                                        </p:tgtEl>
                                        <p:attrNameLst>
                                          <p:attrName>style.visibility</p:attrName>
                                        </p:attrNameLst>
                                      </p:cBhvr>
                                      <p:to>
                                        <p:strVal val="visible"/>
                                      </p:to>
                                    </p:set>
                                    <p:animEffect transition="in" filter="box(in)">
                                      <p:cBhvr>
                                        <p:cTn id="12" dur="1000"/>
                                        <p:tgtEl>
                                          <p:spTgt spid="1331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16">
                                            <p:txEl>
                                              <p:pRg st="4" end="4"/>
                                            </p:txEl>
                                          </p:spTgt>
                                        </p:tgtEl>
                                        <p:attrNameLst>
                                          <p:attrName>style.visibility</p:attrName>
                                        </p:attrNameLst>
                                      </p:cBhvr>
                                      <p:to>
                                        <p:strVal val="visible"/>
                                      </p:to>
                                    </p:set>
                                    <p:animEffect transition="in" filter="box(in)">
                                      <p:cBhvr>
                                        <p:cTn id="17" dur="1000"/>
                                        <p:tgtEl>
                                          <p:spTgt spid="1331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3319"/>
                                        </p:tgtEl>
                                        <p:attrNameLst>
                                          <p:attrName>style.visibility</p:attrName>
                                        </p:attrNameLst>
                                      </p:cBhvr>
                                      <p:to>
                                        <p:strVal val="visible"/>
                                      </p:to>
                                    </p:set>
                                    <p:animEffect transition="in" filter="diamond(in)">
                                      <p:cBhvr>
                                        <p:cTn id="22" dur="20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P spid="133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most fun I have had was when I went </a:t>
            </a:r>
            <a:r>
              <a:rPr lang="en-US" u="sng" dirty="0" smtClean="0"/>
              <a:t>white water rafting. </a:t>
            </a:r>
            <a:r>
              <a:rPr lang="en-US" dirty="0" smtClean="0"/>
              <a:t>This was a time that I will never forget because </a:t>
            </a:r>
            <a:r>
              <a:rPr lang="en-US" u="sng" dirty="0" smtClean="0"/>
              <a:t>of all the white water our group had to navigate through. </a:t>
            </a:r>
            <a:r>
              <a:rPr lang="en-US" dirty="0" smtClean="0"/>
              <a:t>In addition, </a:t>
            </a:r>
            <a:r>
              <a:rPr lang="en-US" u="sng" dirty="0" smtClean="0"/>
              <a:t>the cliff jumping </a:t>
            </a:r>
            <a:r>
              <a:rPr lang="en-US" dirty="0" smtClean="0"/>
              <a:t> was also very entertaining because </a:t>
            </a:r>
            <a:r>
              <a:rPr lang="en-US" u="sng" dirty="0" smtClean="0"/>
              <a:t>of how high it was. Watching everyone jump was fun. </a:t>
            </a:r>
            <a:r>
              <a:rPr lang="en-US" dirty="0" smtClean="0"/>
              <a:t>I would highly recommend that everyone </a:t>
            </a:r>
            <a:r>
              <a:rPr lang="en-US" u="sng" dirty="0" smtClean="0"/>
              <a:t>go white water rafting </a:t>
            </a:r>
            <a:r>
              <a:rPr lang="en-US" dirty="0" smtClean="0"/>
              <a:t>at least once in their life. Therefore, </a:t>
            </a:r>
            <a:r>
              <a:rPr lang="en-US" u="sng" dirty="0" smtClean="0"/>
              <a:t>white water rafting </a:t>
            </a:r>
            <a:r>
              <a:rPr lang="en-US" dirty="0" smtClean="0"/>
              <a:t>has provided me with a collection of great memories and I hope it will do the same for you.</a:t>
            </a:r>
            <a:endParaRPr lang="en-US" dirty="0"/>
          </a:p>
        </p:txBody>
      </p:sp>
    </p:spTree>
    <p:extLst>
      <p:ext uri="{BB962C8B-B14F-4D97-AF65-F5344CB8AC3E}">
        <p14:creationId xmlns:p14="http://schemas.microsoft.com/office/powerpoint/2010/main" val="3185657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#2</a:t>
            </a:r>
            <a:endParaRPr lang="en-US" dirty="0"/>
          </a:p>
        </p:txBody>
      </p:sp>
      <p:sp>
        <p:nvSpPr>
          <p:cNvPr id="3" name="Content Placeholder 2"/>
          <p:cNvSpPr>
            <a:spLocks noGrp="1"/>
          </p:cNvSpPr>
          <p:nvPr>
            <p:ph idx="1"/>
          </p:nvPr>
        </p:nvSpPr>
        <p:spPr/>
        <p:txBody>
          <a:bodyPr/>
          <a:lstStyle/>
          <a:p>
            <a:r>
              <a:rPr lang="en-US" dirty="0" smtClean="0"/>
              <a:t>Write a new paragraph with the same number of sentences as in Paragraph #1. Follow the above format however this time, write about a NEGATIVE experience. (i.e. getting sick on a roller coaster, breaking a leg, getting food poisoning, etc.)</a:t>
            </a:r>
          </a:p>
          <a:p>
            <a:pPr algn="ctr"/>
            <a:r>
              <a:rPr lang="en-US" dirty="0" smtClean="0"/>
              <a:t>OR</a:t>
            </a:r>
          </a:p>
          <a:p>
            <a:r>
              <a:rPr lang="en-US" dirty="0" smtClean="0"/>
              <a:t>Your Choice</a:t>
            </a:r>
            <a:endParaRPr lang="en-US" dirty="0"/>
          </a:p>
        </p:txBody>
      </p:sp>
    </p:spTree>
    <p:extLst>
      <p:ext uri="{BB962C8B-B14F-4D97-AF65-F5344CB8AC3E}">
        <p14:creationId xmlns:p14="http://schemas.microsoft.com/office/powerpoint/2010/main" val="1996459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5400" b="1" dirty="0"/>
              <a:t>What is a paragraph?</a:t>
            </a:r>
            <a:r>
              <a:rPr lang="en-CA" sz="5400" dirty="0"/>
              <a:t>  </a:t>
            </a:r>
            <a:r>
              <a:rPr lang="en-US" sz="5400" dirty="0"/>
              <a:t/>
            </a:r>
            <a:br>
              <a:rPr lang="en-US" sz="5400" dirty="0"/>
            </a:br>
            <a:endParaRPr lang="en-US" sz="5400" dirty="0"/>
          </a:p>
        </p:txBody>
      </p:sp>
      <p:sp>
        <p:nvSpPr>
          <p:cNvPr id="3" name="Content Placeholder 2"/>
          <p:cNvSpPr>
            <a:spLocks noGrp="1"/>
          </p:cNvSpPr>
          <p:nvPr>
            <p:ph idx="1"/>
          </p:nvPr>
        </p:nvSpPr>
        <p:spPr/>
        <p:txBody>
          <a:bodyPr>
            <a:normAutofit/>
          </a:bodyPr>
          <a:lstStyle/>
          <a:p>
            <a:r>
              <a:rPr lang="en-CA" sz="5400" dirty="0"/>
              <a:t>A paragraph is a group of closely related sentences developing ONE topic.</a:t>
            </a:r>
            <a:endParaRPr lang="en-US" sz="5400" dirty="0"/>
          </a:p>
          <a:p>
            <a:pPr marL="0" indent="0">
              <a:buNone/>
            </a:pPr>
            <a:endParaRPr lang="en-US" sz="5400" dirty="0"/>
          </a:p>
        </p:txBody>
      </p:sp>
    </p:spTree>
    <p:extLst>
      <p:ext uri="{BB962C8B-B14F-4D97-AF65-F5344CB8AC3E}">
        <p14:creationId xmlns:p14="http://schemas.microsoft.com/office/powerpoint/2010/main" val="424979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What does a paragraph look like?  </a:t>
            </a:r>
            <a:r>
              <a:rPr lang="en-CA"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CA" dirty="0"/>
              <a:t>A paragraph is made up of at least 5 sentences.  Every paragraph has 3 main parts:</a:t>
            </a:r>
            <a:endParaRPr lang="en-US" dirty="0"/>
          </a:p>
          <a:p>
            <a:r>
              <a:rPr lang="en-CA" u="sng" dirty="0"/>
              <a:t>INTRODUCTION</a:t>
            </a:r>
            <a:r>
              <a:rPr lang="en-CA" dirty="0"/>
              <a:t>: includes the topic sentence, must be specific and clear</a:t>
            </a:r>
            <a:endParaRPr lang="en-US" dirty="0"/>
          </a:p>
          <a:p>
            <a:r>
              <a:rPr lang="en-CA" u="sng" dirty="0"/>
              <a:t>BODY</a:t>
            </a:r>
            <a:r>
              <a:rPr lang="en-CA" dirty="0"/>
              <a:t>: supports the topic sentence, adds to and develops the main idea, explains the topic, includes details, examples, incidents, causes, effects</a:t>
            </a:r>
            <a:endParaRPr lang="en-US" dirty="0"/>
          </a:p>
          <a:p>
            <a:r>
              <a:rPr lang="en-CA" u="sng" dirty="0"/>
              <a:t>CONCLUSION</a:t>
            </a:r>
            <a:r>
              <a:rPr lang="en-CA" dirty="0"/>
              <a:t>: closes off or sums up the ideas, it must refer back to the opening without repeating the opening words</a:t>
            </a:r>
            <a:endParaRPr lang="en-US" dirty="0"/>
          </a:p>
          <a:p>
            <a:endParaRPr lang="en-US" dirty="0"/>
          </a:p>
        </p:txBody>
      </p:sp>
    </p:spTree>
    <p:extLst>
      <p:ext uri="{BB962C8B-B14F-4D97-AF65-F5344CB8AC3E}">
        <p14:creationId xmlns:p14="http://schemas.microsoft.com/office/powerpoint/2010/main" val="417824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Hamburger Paragraph</a:t>
            </a:r>
            <a:endParaRPr lang="en-US" dirty="0"/>
          </a:p>
        </p:txBody>
      </p:sp>
      <p:pic>
        <p:nvPicPr>
          <p:cNvPr id="4" name="Content Placeholder 3" descr="http://fineartamerica.com/images-medium/hamburger-illustration-bob-engle.jpg"/>
          <p:cNvPicPr>
            <a:picLocks noGrp="1"/>
          </p:cNvPicPr>
          <p:nvPr>
            <p:ph idx="1"/>
          </p:nvPr>
        </p:nvPicPr>
        <p:blipFill>
          <a:blip r:embed="rId3" cstate="print"/>
          <a:stretch>
            <a:fillRect/>
          </a:stretch>
        </p:blipFill>
        <p:spPr bwMode="auto">
          <a:xfrm>
            <a:off x="2014959" y="1600200"/>
            <a:ext cx="5114082" cy="4525963"/>
          </a:xfrm>
          <a:prstGeom prst="rect">
            <a:avLst/>
          </a:prstGeom>
          <a:noFill/>
          <a:ln w="9525">
            <a:noFill/>
            <a:miter lim="800000"/>
            <a:headEnd/>
            <a:tailEnd/>
          </a:ln>
        </p:spPr>
      </p:pic>
      <p:sp>
        <p:nvSpPr>
          <p:cNvPr id="5" name="Rectangle 4"/>
          <p:cNvSpPr/>
          <p:nvPr/>
        </p:nvSpPr>
        <p:spPr>
          <a:xfrm>
            <a:off x="152400" y="1981200"/>
            <a:ext cx="3363421" cy="369332"/>
          </a:xfrm>
          <a:prstGeom prst="rect">
            <a:avLst/>
          </a:prstGeom>
        </p:spPr>
        <p:txBody>
          <a:bodyPr wrap="none">
            <a:spAutoFit/>
          </a:bodyPr>
          <a:lstStyle/>
          <a:p>
            <a:pPr lvl="0"/>
            <a:r>
              <a:rPr lang="en-US" b="1" dirty="0" smtClean="0"/>
              <a:t>1.__________________________</a:t>
            </a:r>
            <a:endParaRPr lang="en-US" dirty="0"/>
          </a:p>
        </p:txBody>
      </p:sp>
      <p:sp>
        <p:nvSpPr>
          <p:cNvPr id="6" name="Rectangle 5"/>
          <p:cNvSpPr/>
          <p:nvPr/>
        </p:nvSpPr>
        <p:spPr>
          <a:xfrm>
            <a:off x="-20725" y="2875002"/>
            <a:ext cx="3531736" cy="369332"/>
          </a:xfrm>
          <a:prstGeom prst="rect">
            <a:avLst/>
          </a:prstGeom>
        </p:spPr>
        <p:txBody>
          <a:bodyPr wrap="none">
            <a:spAutoFit/>
          </a:bodyPr>
          <a:lstStyle/>
          <a:p>
            <a:r>
              <a:rPr lang="en-US" b="1" dirty="0"/>
              <a:t>3. ___________________________</a:t>
            </a:r>
            <a:endParaRPr lang="en-US" dirty="0"/>
          </a:p>
        </p:txBody>
      </p:sp>
      <p:sp>
        <p:nvSpPr>
          <p:cNvPr id="7" name="Rectangle 6"/>
          <p:cNvSpPr/>
          <p:nvPr/>
        </p:nvSpPr>
        <p:spPr>
          <a:xfrm>
            <a:off x="533400" y="3886198"/>
            <a:ext cx="4572000" cy="646331"/>
          </a:xfrm>
          <a:prstGeom prst="rect">
            <a:avLst/>
          </a:prstGeom>
        </p:spPr>
        <p:txBody>
          <a:bodyPr>
            <a:spAutoFit/>
          </a:bodyPr>
          <a:lstStyle/>
          <a:p>
            <a:r>
              <a:rPr lang="en-US" dirty="0"/>
              <a:t> </a:t>
            </a:r>
          </a:p>
          <a:p>
            <a:r>
              <a:rPr lang="en-US" b="1" dirty="0"/>
              <a:t>5. ______________________________</a:t>
            </a:r>
            <a:endParaRPr lang="en-US" dirty="0"/>
          </a:p>
        </p:txBody>
      </p:sp>
      <p:sp>
        <p:nvSpPr>
          <p:cNvPr id="8" name="Rectangle 7"/>
          <p:cNvSpPr/>
          <p:nvPr/>
        </p:nvSpPr>
        <p:spPr>
          <a:xfrm>
            <a:off x="5991619" y="2505670"/>
            <a:ext cx="2839239" cy="369332"/>
          </a:xfrm>
          <a:prstGeom prst="rect">
            <a:avLst/>
          </a:prstGeom>
        </p:spPr>
        <p:txBody>
          <a:bodyPr wrap="none">
            <a:spAutoFit/>
          </a:bodyPr>
          <a:lstStyle/>
          <a:p>
            <a:r>
              <a:rPr lang="en-US" b="1" dirty="0"/>
              <a:t>2. _____________________</a:t>
            </a:r>
            <a:endParaRPr lang="en-US" dirty="0"/>
          </a:p>
        </p:txBody>
      </p:sp>
      <p:sp>
        <p:nvSpPr>
          <p:cNvPr id="9" name="Rectangle 8"/>
          <p:cNvSpPr/>
          <p:nvPr/>
        </p:nvSpPr>
        <p:spPr>
          <a:xfrm>
            <a:off x="6304761" y="3429000"/>
            <a:ext cx="2839239" cy="369332"/>
          </a:xfrm>
          <a:prstGeom prst="rect">
            <a:avLst/>
          </a:prstGeom>
        </p:spPr>
        <p:txBody>
          <a:bodyPr wrap="none">
            <a:spAutoFit/>
          </a:bodyPr>
          <a:lstStyle/>
          <a:p>
            <a:r>
              <a:rPr lang="en-US" b="1" dirty="0"/>
              <a:t>4. _____________________</a:t>
            </a:r>
            <a:endParaRPr lang="en-US" dirty="0"/>
          </a:p>
        </p:txBody>
      </p:sp>
      <p:sp>
        <p:nvSpPr>
          <p:cNvPr id="10" name="TextBox 9"/>
          <p:cNvSpPr txBox="1"/>
          <p:nvPr/>
        </p:nvSpPr>
        <p:spPr>
          <a:xfrm>
            <a:off x="533400" y="1752600"/>
            <a:ext cx="2514600" cy="584775"/>
          </a:xfrm>
          <a:prstGeom prst="rect">
            <a:avLst/>
          </a:prstGeom>
          <a:noFill/>
        </p:spPr>
        <p:txBody>
          <a:bodyPr wrap="square" rtlCol="0">
            <a:spAutoFit/>
          </a:bodyPr>
          <a:lstStyle/>
          <a:p>
            <a:r>
              <a:rPr lang="en-US" sz="3200" b="1" dirty="0" smtClean="0"/>
              <a:t>Introduction</a:t>
            </a:r>
            <a:endParaRPr lang="en-US" sz="3200" b="1" dirty="0"/>
          </a:p>
        </p:txBody>
      </p:sp>
      <p:sp>
        <p:nvSpPr>
          <p:cNvPr id="12" name="TextBox 11"/>
          <p:cNvSpPr txBox="1"/>
          <p:nvPr/>
        </p:nvSpPr>
        <p:spPr>
          <a:xfrm>
            <a:off x="381000" y="2505670"/>
            <a:ext cx="2438400" cy="769441"/>
          </a:xfrm>
          <a:prstGeom prst="rect">
            <a:avLst/>
          </a:prstGeom>
          <a:noFill/>
        </p:spPr>
        <p:txBody>
          <a:bodyPr wrap="square" rtlCol="0">
            <a:spAutoFit/>
          </a:bodyPr>
          <a:lstStyle/>
          <a:p>
            <a:r>
              <a:rPr lang="en-US" sz="4400" b="1" dirty="0" smtClean="0"/>
              <a:t>Body</a:t>
            </a:r>
            <a:endParaRPr lang="en-US" sz="4400" b="1" dirty="0"/>
          </a:p>
        </p:txBody>
      </p:sp>
      <p:sp>
        <p:nvSpPr>
          <p:cNvPr id="13" name="TextBox 12"/>
          <p:cNvSpPr txBox="1"/>
          <p:nvPr/>
        </p:nvSpPr>
        <p:spPr>
          <a:xfrm>
            <a:off x="6372619" y="2274837"/>
            <a:ext cx="2458239" cy="461665"/>
          </a:xfrm>
          <a:prstGeom prst="rect">
            <a:avLst/>
          </a:prstGeom>
          <a:noFill/>
        </p:spPr>
        <p:txBody>
          <a:bodyPr wrap="square" rtlCol="0">
            <a:spAutoFit/>
          </a:bodyPr>
          <a:lstStyle/>
          <a:p>
            <a:r>
              <a:rPr lang="en-US" sz="2400" b="1" dirty="0" smtClean="0"/>
              <a:t>Examples/Proof</a:t>
            </a:r>
            <a:endParaRPr lang="en-US" sz="2400" b="1" dirty="0"/>
          </a:p>
        </p:txBody>
      </p:sp>
      <p:sp>
        <p:nvSpPr>
          <p:cNvPr id="14" name="TextBox 13"/>
          <p:cNvSpPr txBox="1"/>
          <p:nvPr/>
        </p:nvSpPr>
        <p:spPr>
          <a:xfrm>
            <a:off x="990600" y="3886198"/>
            <a:ext cx="2971800" cy="584775"/>
          </a:xfrm>
          <a:prstGeom prst="rect">
            <a:avLst/>
          </a:prstGeom>
          <a:noFill/>
        </p:spPr>
        <p:txBody>
          <a:bodyPr wrap="square" rtlCol="0">
            <a:spAutoFit/>
          </a:bodyPr>
          <a:lstStyle/>
          <a:p>
            <a:r>
              <a:rPr lang="en-US" sz="3200" b="1" dirty="0" smtClean="0"/>
              <a:t>Conclusion</a:t>
            </a:r>
            <a:endParaRPr lang="en-US" sz="3200" b="1" dirty="0"/>
          </a:p>
        </p:txBody>
      </p:sp>
      <p:sp>
        <p:nvSpPr>
          <p:cNvPr id="15" name="TextBox 14"/>
          <p:cNvSpPr txBox="1"/>
          <p:nvPr/>
        </p:nvSpPr>
        <p:spPr>
          <a:xfrm>
            <a:off x="6705600" y="3244334"/>
            <a:ext cx="2125258" cy="584775"/>
          </a:xfrm>
          <a:prstGeom prst="rect">
            <a:avLst/>
          </a:prstGeom>
          <a:noFill/>
        </p:spPr>
        <p:txBody>
          <a:bodyPr wrap="square" rtlCol="0">
            <a:spAutoFit/>
          </a:bodyPr>
          <a:lstStyle/>
          <a:p>
            <a:r>
              <a:rPr lang="en-US" sz="3200" b="1" dirty="0" smtClean="0"/>
              <a:t>Description</a:t>
            </a:r>
            <a:endParaRPr lang="en-US" sz="3200" b="1" dirty="0"/>
          </a:p>
        </p:txBody>
      </p:sp>
    </p:spTree>
    <p:extLst>
      <p:ext uri="{BB962C8B-B14F-4D97-AF65-F5344CB8AC3E}">
        <p14:creationId xmlns:p14="http://schemas.microsoft.com/office/powerpoint/2010/main" val="270568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I do not like tests. Every time I take a test, I feel nervous. When I study for a test, I don’t know if I will be able to get a good grade. I worry a lot about the test, so I cant sleep. After the test is over , I worry about my grade. When my teacher gives me my grade, I cant relax because I know I will have another test soon. I wish tests never existed.</a:t>
            </a:r>
            <a:endParaRPr lang="en-US" dirty="0"/>
          </a:p>
        </p:txBody>
      </p:sp>
    </p:spTree>
    <p:extLst>
      <p:ext uri="{BB962C8B-B14F-4D97-AF65-F5344CB8AC3E}">
        <p14:creationId xmlns:p14="http://schemas.microsoft.com/office/powerpoint/2010/main" val="2849174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r>
              <a:rPr lang="en-US" dirty="0" smtClean="0"/>
              <a:t>Winter is my </a:t>
            </a:r>
            <a:r>
              <a:rPr lang="en-US" dirty="0" err="1" smtClean="0"/>
              <a:t>favourite</a:t>
            </a:r>
            <a:r>
              <a:rPr lang="en-US" dirty="0" smtClean="0"/>
              <a:t> season. During the long Canadian winters, I can wear a big coat and my </a:t>
            </a:r>
            <a:r>
              <a:rPr lang="en-US" dirty="0" err="1" smtClean="0"/>
              <a:t>favourite</a:t>
            </a:r>
            <a:r>
              <a:rPr lang="en-US" dirty="0" smtClean="0"/>
              <a:t> sweater. When it’s cold, I can eat hot foods and drink hot chocolate too. Best of all, in the winter I can do a lot of activities. I can play in the snow, make snowmen and snow angels. I can go skiing, ice skating, or stay at home by the fireplace. Winter should be all year long. </a:t>
            </a:r>
            <a:endParaRPr lang="en-US" dirty="0"/>
          </a:p>
        </p:txBody>
      </p:sp>
    </p:spTree>
    <p:extLst>
      <p:ext uri="{BB962C8B-B14F-4D97-AF65-F5344CB8AC3E}">
        <p14:creationId xmlns:p14="http://schemas.microsoft.com/office/powerpoint/2010/main" val="3733220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Tips</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Always capitalize names of people, cities, towns and countries</a:t>
            </a:r>
          </a:p>
          <a:p>
            <a:r>
              <a:rPr lang="en-US" dirty="0" smtClean="0"/>
              <a:t>First word in a sentence should ALWAYS have a Capital</a:t>
            </a:r>
          </a:p>
          <a:p>
            <a:r>
              <a:rPr lang="en-US" dirty="0" smtClean="0"/>
              <a:t>Do not use “texting” lingo, you must write out the whole word</a:t>
            </a:r>
          </a:p>
          <a:p>
            <a:r>
              <a:rPr lang="en-US" dirty="0" smtClean="0"/>
              <a:t>The word I is always capitalized when using as a personal pronoun</a:t>
            </a:r>
            <a:endParaRPr lang="en-US" dirty="0"/>
          </a:p>
        </p:txBody>
      </p:sp>
    </p:spTree>
    <p:extLst>
      <p:ext uri="{BB962C8B-B14F-4D97-AF65-F5344CB8AC3E}">
        <p14:creationId xmlns:p14="http://schemas.microsoft.com/office/powerpoint/2010/main" val="245690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2" name="Picture 16" descr="top bun"/>
          <p:cNvPicPr>
            <a:picLocks noChangeAspect="1" noChangeArrowheads="1"/>
          </p:cNvPicPr>
          <p:nvPr/>
        </p:nvPicPr>
        <p:blipFill>
          <a:blip r:embed="rId2">
            <a:lum bright="54000" contrast="-52000"/>
            <a:extLst>
              <a:ext uri="{28A0092B-C50C-407E-A947-70E740481C1C}">
                <a14:useLocalDpi xmlns:a14="http://schemas.microsoft.com/office/drawing/2010/main" val="0"/>
              </a:ext>
            </a:extLst>
          </a:blip>
          <a:srcRect l="12241" t="23062" r="12241" b="25618"/>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4"/>
          <p:cNvSpPr>
            <a:spLocks noGrp="1" noChangeArrowheads="1"/>
          </p:cNvSpPr>
          <p:nvPr>
            <p:ph type="title"/>
          </p:nvPr>
        </p:nvSpPr>
        <p:spPr/>
        <p:txBody>
          <a:bodyPr/>
          <a:lstStyle/>
          <a:p>
            <a:r>
              <a:rPr lang="en-US" dirty="0">
                <a:latin typeface="Comic Sans MS" pitchFamily="66" charset="0"/>
              </a:rPr>
              <a:t>The Topic Sentence (Top Bun)</a:t>
            </a:r>
          </a:p>
        </p:txBody>
      </p:sp>
      <p:sp>
        <p:nvSpPr>
          <p:cNvPr id="4101" name="Rectangle 5"/>
          <p:cNvSpPr>
            <a:spLocks noGrp="1" noChangeArrowheads="1"/>
          </p:cNvSpPr>
          <p:nvPr>
            <p:ph type="body" sz="half" idx="1"/>
          </p:nvPr>
        </p:nvSpPr>
        <p:spPr>
          <a:xfrm>
            <a:off x="457200" y="1600200"/>
            <a:ext cx="4038600" cy="4572000"/>
          </a:xfrm>
        </p:spPr>
        <p:txBody>
          <a:bodyPr/>
          <a:lstStyle/>
          <a:p>
            <a:r>
              <a:rPr lang="en-US" sz="2800" b="1" dirty="0">
                <a:latin typeface="Comic Sans MS" pitchFamily="66" charset="0"/>
              </a:rPr>
              <a:t>Very first sentence of your paragraph.</a:t>
            </a:r>
          </a:p>
          <a:p>
            <a:pPr>
              <a:buFontTx/>
              <a:buNone/>
            </a:pPr>
            <a:endParaRPr lang="en-US" sz="2800" b="1" dirty="0">
              <a:latin typeface="Comic Sans MS" pitchFamily="66" charset="0"/>
            </a:endParaRPr>
          </a:p>
          <a:p>
            <a:r>
              <a:rPr lang="en-US" sz="2800" b="1" u="sng" dirty="0">
                <a:latin typeface="Comic Sans MS" pitchFamily="66" charset="0"/>
              </a:rPr>
              <a:t>Always</a:t>
            </a:r>
            <a:r>
              <a:rPr lang="en-US" sz="2800" b="1" dirty="0">
                <a:latin typeface="Comic Sans MS" pitchFamily="66" charset="0"/>
              </a:rPr>
              <a:t> needs to be indented.</a:t>
            </a:r>
          </a:p>
          <a:p>
            <a:endParaRPr lang="en-US" sz="2800" b="1" dirty="0">
              <a:latin typeface="Comic Sans MS" pitchFamily="66" charset="0"/>
            </a:endParaRPr>
          </a:p>
          <a:p>
            <a:r>
              <a:rPr lang="en-US" sz="2800" b="1" dirty="0">
                <a:latin typeface="Comic Sans MS" pitchFamily="66" charset="0"/>
              </a:rPr>
              <a:t>Tells what your paragraph is going to be about.</a:t>
            </a:r>
          </a:p>
        </p:txBody>
      </p:sp>
      <p:sp>
        <p:nvSpPr>
          <p:cNvPr id="4103" name="Text Box 7"/>
          <p:cNvSpPr txBox="1">
            <a:spLocks noChangeArrowheads="1"/>
          </p:cNvSpPr>
          <p:nvPr/>
        </p:nvSpPr>
        <p:spPr bwMode="auto">
          <a:xfrm>
            <a:off x="5029200" y="18288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a:t>
            </a:r>
          </a:p>
        </p:txBody>
      </p:sp>
      <p:sp>
        <p:nvSpPr>
          <p:cNvPr id="4104" name="Rectangle 8"/>
          <p:cNvSpPr>
            <a:spLocks noChangeArrowheads="1"/>
          </p:cNvSpPr>
          <p:nvPr/>
        </p:nvSpPr>
        <p:spPr bwMode="auto">
          <a:xfrm>
            <a:off x="4800600" y="1600200"/>
            <a:ext cx="4114800" cy="457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Text Box 9"/>
          <p:cNvSpPr txBox="1">
            <a:spLocks noChangeArrowheads="1"/>
          </p:cNvSpPr>
          <p:nvPr/>
        </p:nvSpPr>
        <p:spPr bwMode="auto">
          <a:xfrm>
            <a:off x="4953000" y="1676400"/>
            <a:ext cx="3886200" cy="426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       </a:t>
            </a:r>
            <a:r>
              <a:rPr lang="en-US" sz="2100" b="1">
                <a:solidFill>
                  <a:srgbClr val="FF0000"/>
                </a:solidFill>
              </a:rPr>
              <a:t>There are many reasons that I love to teach</a:t>
            </a:r>
            <a:r>
              <a:rPr lang="en-US" sz="2100"/>
              <a:t>.  First of all, I love to teach because I love being at school.  Another reason I love teaching is that the days go by quickly.  A third reason I love to teach is because I love seeing a student understand something new. Finally, I love to teach because I love to be around kids.  These are just a few reasons I love to teach.</a:t>
            </a:r>
          </a:p>
        </p:txBody>
      </p:sp>
      <p:sp>
        <p:nvSpPr>
          <p:cNvPr id="4114" name="AutoShape 18">
            <a:hlinkClick r:id="rId3" action="ppaction://hlinksldjump" highlightClick="1"/>
          </p:cNvPr>
          <p:cNvSpPr>
            <a:spLocks noChangeArrowheads="1"/>
          </p:cNvSpPr>
          <p:nvPr/>
        </p:nvSpPr>
        <p:spPr bwMode="auto">
          <a:xfrm>
            <a:off x="0" y="6248400"/>
            <a:ext cx="91440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Click here to return to the hamburger</a:t>
            </a:r>
          </a:p>
        </p:txBody>
      </p:sp>
    </p:spTree>
    <p:extLst>
      <p:ext uri="{BB962C8B-B14F-4D97-AF65-F5344CB8AC3E}">
        <p14:creationId xmlns:p14="http://schemas.microsoft.com/office/powerpoint/2010/main" val="1963682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blinds(horizontal)">
                                      <p:cBhvr>
                                        <p:cTn id="7" dur="20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01">
                                            <p:txEl>
                                              <p:pRg st="2" end="2"/>
                                            </p:txEl>
                                          </p:spTgt>
                                        </p:tgtEl>
                                        <p:attrNameLst>
                                          <p:attrName>style.visibility</p:attrName>
                                        </p:attrNameLst>
                                      </p:cBhvr>
                                      <p:to>
                                        <p:strVal val="visible"/>
                                      </p:to>
                                    </p:set>
                                    <p:animEffect transition="in" filter="blinds(horizontal)">
                                      <p:cBhvr>
                                        <p:cTn id="12" dur="2000"/>
                                        <p:tgtEl>
                                          <p:spTgt spid="410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01">
                                            <p:txEl>
                                              <p:pRg st="4" end="4"/>
                                            </p:txEl>
                                          </p:spTgt>
                                        </p:tgtEl>
                                        <p:attrNameLst>
                                          <p:attrName>style.visibility</p:attrName>
                                        </p:attrNameLst>
                                      </p:cBhvr>
                                      <p:to>
                                        <p:strVal val="visible"/>
                                      </p:to>
                                    </p:set>
                                    <p:animEffect transition="in" filter="blinds(horizontal)">
                                      <p:cBhvr>
                                        <p:cTn id="17" dur="2000"/>
                                        <p:tgtEl>
                                          <p:spTgt spid="410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105"/>
                                        </p:tgtEl>
                                        <p:attrNameLst>
                                          <p:attrName>style.visibility</p:attrName>
                                        </p:attrNameLst>
                                      </p:cBhvr>
                                      <p:to>
                                        <p:strVal val="visible"/>
                                      </p:to>
                                    </p:set>
                                    <p:animEffect transition="in" filter="diamond(in)">
                                      <p:cBhvr>
                                        <p:cTn id="22" dur="10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P spid="41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7" name="Picture 11" descr="lettu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838200" y="0"/>
            <a:ext cx="7315200" cy="6842125"/>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p:cNvSpPr>
            <a:spLocks noGrp="1" noChangeArrowheads="1"/>
          </p:cNvSpPr>
          <p:nvPr>
            <p:ph type="title"/>
          </p:nvPr>
        </p:nvSpPr>
        <p:spPr>
          <a:xfrm>
            <a:off x="0" y="152400"/>
            <a:ext cx="9144000" cy="1143000"/>
          </a:xfrm>
        </p:spPr>
        <p:txBody>
          <a:bodyPr/>
          <a:lstStyle/>
          <a:p>
            <a:r>
              <a:rPr lang="en-US"/>
              <a:t>   </a:t>
            </a:r>
            <a:r>
              <a:rPr lang="en-US">
                <a:latin typeface="Comic Sans MS" pitchFamily="66" charset="0"/>
              </a:rPr>
              <a:t>The First Detail (Lettuce)</a:t>
            </a:r>
          </a:p>
        </p:txBody>
      </p:sp>
      <p:sp>
        <p:nvSpPr>
          <p:cNvPr id="9219" name="Rectangle 3"/>
          <p:cNvSpPr>
            <a:spLocks noGrp="1" noChangeArrowheads="1"/>
          </p:cNvSpPr>
          <p:nvPr>
            <p:ph type="body" sz="half" idx="1"/>
          </p:nvPr>
        </p:nvSpPr>
        <p:spPr>
          <a:xfrm>
            <a:off x="228600" y="1752600"/>
            <a:ext cx="4038600" cy="4525963"/>
          </a:xfrm>
        </p:spPr>
        <p:txBody>
          <a:bodyPr/>
          <a:lstStyle/>
          <a:p>
            <a:r>
              <a:rPr lang="en-US" sz="2400">
                <a:latin typeface="Comic Sans MS" pitchFamily="66" charset="0"/>
              </a:rPr>
              <a:t>Should </a:t>
            </a:r>
            <a:r>
              <a:rPr lang="en-US" sz="2400" b="1">
                <a:latin typeface="Comic Sans MS" pitchFamily="66" charset="0"/>
              </a:rPr>
              <a:t>not</a:t>
            </a:r>
            <a:r>
              <a:rPr lang="en-US" sz="2400">
                <a:latin typeface="Comic Sans MS" pitchFamily="66" charset="0"/>
              </a:rPr>
              <a:t> be the most important detail.</a:t>
            </a:r>
          </a:p>
          <a:p>
            <a:pPr>
              <a:buFontTx/>
              <a:buNone/>
            </a:pPr>
            <a:endParaRPr lang="en-US" sz="2400">
              <a:latin typeface="Comic Sans MS" pitchFamily="66" charset="0"/>
            </a:endParaRPr>
          </a:p>
          <a:p>
            <a:r>
              <a:rPr lang="en-US" sz="2400">
                <a:latin typeface="Comic Sans MS" pitchFamily="66" charset="0"/>
              </a:rPr>
              <a:t>Needs to follow directly after the topic sentence.</a:t>
            </a:r>
          </a:p>
          <a:p>
            <a:endParaRPr lang="en-US" sz="2400">
              <a:latin typeface="Comic Sans MS" pitchFamily="66" charset="0"/>
            </a:endParaRPr>
          </a:p>
          <a:p>
            <a:r>
              <a:rPr lang="en-US" sz="2400">
                <a:latin typeface="Comic Sans MS" pitchFamily="66" charset="0"/>
              </a:rPr>
              <a:t>Needs to be full of good “lettucy” details!</a:t>
            </a:r>
          </a:p>
        </p:txBody>
      </p:sp>
      <p:sp>
        <p:nvSpPr>
          <p:cNvPr id="9220" name="Text Box 4"/>
          <p:cNvSpPr txBox="1">
            <a:spLocks noChangeArrowheads="1"/>
          </p:cNvSpPr>
          <p:nvPr/>
        </p:nvSpPr>
        <p:spPr bwMode="auto">
          <a:xfrm>
            <a:off x="5029200" y="18288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a:t>
            </a:r>
          </a:p>
        </p:txBody>
      </p:sp>
      <p:sp>
        <p:nvSpPr>
          <p:cNvPr id="9221" name="Rectangle 5"/>
          <p:cNvSpPr>
            <a:spLocks noChangeArrowheads="1"/>
          </p:cNvSpPr>
          <p:nvPr/>
        </p:nvSpPr>
        <p:spPr bwMode="auto">
          <a:xfrm>
            <a:off x="4800600" y="1447800"/>
            <a:ext cx="4114800" cy="457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Text Box 6"/>
          <p:cNvSpPr txBox="1">
            <a:spLocks noChangeArrowheads="1"/>
          </p:cNvSpPr>
          <p:nvPr/>
        </p:nvSpPr>
        <p:spPr bwMode="auto">
          <a:xfrm>
            <a:off x="4800600" y="1600200"/>
            <a:ext cx="4038600" cy="428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       </a:t>
            </a:r>
            <a:r>
              <a:rPr lang="en-US" sz="2100"/>
              <a:t>There are many reasons that I love to teach.  </a:t>
            </a:r>
            <a:r>
              <a:rPr lang="en-US" sz="2000" b="1">
                <a:solidFill>
                  <a:srgbClr val="FF0000"/>
                </a:solidFill>
              </a:rPr>
              <a:t>First of all, I love to teach because I love being at school</a:t>
            </a:r>
            <a:r>
              <a:rPr lang="en-US" sz="2400" b="1"/>
              <a:t>.</a:t>
            </a:r>
            <a:r>
              <a:rPr lang="en-US" sz="2100"/>
              <a:t>  Another reason I love teaching is that the days go by quickly.  A third reason I love to teach is because I love seeing a student understand something new. Finally, I love to teach because I love to be around kids.  These are just a few reasons I love to teach.</a:t>
            </a:r>
          </a:p>
        </p:txBody>
      </p:sp>
      <p:sp>
        <p:nvSpPr>
          <p:cNvPr id="9228" name="AutoShape 12">
            <a:hlinkClick r:id="rId3" action="ppaction://hlinksldjump" highlightClick="1"/>
          </p:cNvPr>
          <p:cNvSpPr>
            <a:spLocks noChangeArrowheads="1"/>
          </p:cNvSpPr>
          <p:nvPr/>
        </p:nvSpPr>
        <p:spPr bwMode="auto">
          <a:xfrm>
            <a:off x="0" y="6248400"/>
            <a:ext cx="91440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Click here to return to the hamburger</a:t>
            </a:r>
          </a:p>
        </p:txBody>
      </p:sp>
    </p:spTree>
    <p:extLst>
      <p:ext uri="{BB962C8B-B14F-4D97-AF65-F5344CB8AC3E}">
        <p14:creationId xmlns:p14="http://schemas.microsoft.com/office/powerpoint/2010/main" val="1886530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9222"/>
                                        </p:tgtEl>
                                        <p:attrNameLst>
                                          <p:attrName>style.visibility</p:attrName>
                                        </p:attrNameLst>
                                      </p:cBhvr>
                                      <p:to>
                                        <p:strVal val="visible"/>
                                      </p:to>
                                    </p:set>
                                    <p:animEffect transition="in" filter="diamond(in)">
                                      <p:cBhvr>
                                        <p:cTn id="25"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2002</Words>
  <Application>Microsoft Office PowerPoint</Application>
  <PresentationFormat>On-screen Show (4:3)</PresentationFormat>
  <Paragraphs>110</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Hamburger Paragraphs</vt:lpstr>
      <vt:lpstr>What is a paragraph?   </vt:lpstr>
      <vt:lpstr>What does a paragraph look like?    </vt:lpstr>
      <vt:lpstr>The Hamburger Paragraph</vt:lpstr>
      <vt:lpstr>Example 1:</vt:lpstr>
      <vt:lpstr>Example 2:</vt:lpstr>
      <vt:lpstr>Writing Tips</vt:lpstr>
      <vt:lpstr>The Topic Sentence (Top Bun)</vt:lpstr>
      <vt:lpstr>   The First Detail (Lettuce)</vt:lpstr>
      <vt:lpstr>   The Second Detail (Tomato)</vt:lpstr>
      <vt:lpstr>   The Third Detail (Cheese)</vt:lpstr>
      <vt:lpstr>   The Last Detail (Meat)</vt:lpstr>
      <vt:lpstr>   The Closing Sentence   (Bottom Bun)</vt:lpstr>
      <vt:lpstr>Paragraph #1</vt:lpstr>
      <vt:lpstr>Paragraph #2</vt:lpstr>
    </vt:vector>
  </TitlesOfParts>
  <Company>NCDSB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Hamburger Paragraph</dc:title>
  <dc:creator>Keighan, Alicia</dc:creator>
  <cp:lastModifiedBy>WRDSB</cp:lastModifiedBy>
  <cp:revision>12</cp:revision>
  <dcterms:created xsi:type="dcterms:W3CDTF">2012-02-06T12:59:20Z</dcterms:created>
  <dcterms:modified xsi:type="dcterms:W3CDTF">2014-04-15T14:23:47Z</dcterms:modified>
</cp:coreProperties>
</file>